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DFF24D-92F5-4B21-B00F-3555EF9FC07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658792-A555-40AA-82B6-3AF76CF3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Problem-Solving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648200"/>
            <a:ext cx="7010400" cy="1752600"/>
          </a:xfrm>
        </p:spPr>
        <p:txBody>
          <a:bodyPr/>
          <a:lstStyle/>
          <a:p>
            <a:r>
              <a:rPr lang="en-US" dirty="0" err="1" smtClean="0"/>
              <a:t>Alycia</a:t>
            </a:r>
            <a:r>
              <a:rPr lang="en-US" dirty="0" smtClean="0"/>
              <a:t> </a:t>
            </a:r>
            <a:r>
              <a:rPr lang="en-US" dirty="0" err="1" smtClean="0"/>
              <a:t>Scarpelli</a:t>
            </a:r>
            <a:r>
              <a:rPr lang="en-US" dirty="0" smtClean="0"/>
              <a:t> and Stefanie Del </a:t>
            </a:r>
            <a:r>
              <a:rPr lang="en-US" dirty="0" err="1" smtClean="0"/>
              <a:t>Rosso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Apple Problem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tired and hungry people had a bag of apples.  While the other two were asleep, one of the three awoke, ate one-third of the apples, and went back to sleep.  Later a second person awoke, ate one-third of the remaining apples and went back to sleep.  Finally, the third person awoke and ate one-third of the remaining apples, leaving 8 apples in the bag.  How many apples were in the bag originally?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Hints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Write each step in general terms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Solve for what is known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Work backwards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Check your answer through algebra or a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Solution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3800" dirty="0" smtClean="0"/>
              <a:t>Algebraically: Solve for X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sz="3800" dirty="0" smtClean="0"/>
              <a:t>1) We </a:t>
            </a:r>
            <a:r>
              <a:rPr lang="en-US" sz="3800" dirty="0" smtClean="0"/>
              <a:t>have three people, one woke up and ate 1/3 of the apples. So, 1- (1/3)= 2/3 left. So, we can write </a:t>
            </a:r>
            <a:endParaRPr lang="en-US" sz="3800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US" sz="3800" dirty="0" smtClean="0"/>
              <a:t>        Y</a:t>
            </a:r>
            <a:r>
              <a:rPr lang="en-US" sz="3800" dirty="0" smtClean="0"/>
              <a:t>= (2/3)X, for X is the total number of apples in the bag and Y is the number of apples left in the bag.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en-US" sz="3800" dirty="0" smtClean="0"/>
              <a:t>2) Next, the second person woke up and ate 1/3 of what was left in the bag. So, we can write Z = (2/3) Y, for Z is the number of apples left in the bag after the second person eats 1/3 of the previous remainder.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Solution </a:t>
            </a:r>
            <a:r>
              <a:rPr lang="en-US" sz="3600" dirty="0" smtClean="0"/>
              <a:t>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sz="2100" dirty="0" smtClean="0"/>
              <a:t>3) Then, the third person wakes up and eats 1/3 of the remaining apples, leaving 8 apples in the bag.  So, we have (2/3)Z - 8 = 0.</a:t>
            </a:r>
          </a:p>
          <a:p>
            <a:pPr>
              <a:lnSpc>
                <a:spcPct val="170000"/>
              </a:lnSpc>
            </a:pPr>
            <a:r>
              <a:rPr lang="en-US" sz="2100" dirty="0" smtClean="0"/>
              <a:t>Solving for Z: (2/3)Z – 8 = 0, we get (2/3)Z = 8, where Z = 12.</a:t>
            </a:r>
          </a:p>
          <a:p>
            <a:pPr>
              <a:lnSpc>
                <a:spcPct val="170000"/>
              </a:lnSpc>
            </a:pPr>
            <a:r>
              <a:rPr lang="en-US" sz="2100" dirty="0" smtClean="0"/>
              <a:t>Working backwards, we can plug Z =  12 into (2/3)Y = Z.  So, we get (2/3)Y = 12.  Solving for Y, we get Y = 18.</a:t>
            </a:r>
          </a:p>
          <a:p>
            <a:pPr>
              <a:lnSpc>
                <a:spcPct val="170000"/>
              </a:lnSpc>
            </a:pPr>
            <a:r>
              <a:rPr lang="en-US" sz="2100" dirty="0" smtClean="0"/>
              <a:t>Continuing to work backwards, we can plug Y = 18 into </a:t>
            </a:r>
            <a:endParaRPr lang="en-US" sz="2100" dirty="0" smtClean="0"/>
          </a:p>
          <a:p>
            <a:pPr>
              <a:lnSpc>
                <a:spcPct val="170000"/>
              </a:lnSpc>
              <a:buNone/>
            </a:pPr>
            <a:r>
              <a:rPr lang="en-US" sz="2100" dirty="0" smtClean="0"/>
              <a:t> </a:t>
            </a:r>
            <a:r>
              <a:rPr lang="en-US" sz="2100" dirty="0" smtClean="0"/>
              <a:t>    </a:t>
            </a:r>
            <a:r>
              <a:rPr lang="en-US" sz="2100" dirty="0" smtClean="0"/>
              <a:t>(</a:t>
            </a:r>
            <a:r>
              <a:rPr lang="en-US" sz="2100" dirty="0" smtClean="0"/>
              <a:t>2/3)X = Y.  Solving for X, we get X = 27. Thus, the original number of apples in the bag was 27.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Y= (2/3)X,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Z = (2/3) 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(2/3)Z - 8 =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438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(2/3)Z = 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981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Now Solve For Z: 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0" y="2819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Z = 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200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Now work backwards by plugging  Z  into the equation Z= (2/3) Y, and solve for Y</a:t>
            </a:r>
            <a:endParaRPr lang="en-US" i="1" dirty="0"/>
          </a:p>
        </p:txBody>
      </p:sp>
      <p:sp>
        <p:nvSpPr>
          <p:cNvPr id="9" name="Rectangle 8"/>
          <p:cNvSpPr/>
          <p:nvPr/>
        </p:nvSpPr>
        <p:spPr>
          <a:xfrm>
            <a:off x="0" y="3718679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12 =(2/3) Y</a:t>
            </a:r>
            <a:br>
              <a:rPr lang="en-US" dirty="0" smtClean="0"/>
            </a:br>
            <a:endParaRPr lang="en-US" dirty="0" smtClean="0"/>
          </a:p>
          <a:p>
            <a:pPr algn="ctr"/>
            <a:r>
              <a:rPr lang="en-US" dirty="0" smtClean="0"/>
              <a:t>Y= 18</a:t>
            </a:r>
          </a:p>
          <a:p>
            <a:pPr algn="ctr"/>
            <a:endParaRPr lang="en-US" dirty="0" smtClean="0"/>
          </a:p>
          <a:p>
            <a:pPr algn="ctr"/>
            <a:r>
              <a:rPr lang="en-US" i="1" dirty="0" smtClean="0"/>
              <a:t>Continue to work backwards by plugging Y into the equation Y=(2/3)X, and solve for X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18=(2/3) X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X= 27</a:t>
            </a:r>
          </a:p>
          <a:p>
            <a:pPr algn="ctr"/>
            <a:r>
              <a:rPr lang="en-US" i="1" dirty="0" smtClean="0"/>
              <a:t>Therefore there are 27 apples originally in the bag. </a:t>
            </a:r>
          </a:p>
          <a:p>
            <a:pPr algn="ctr"/>
            <a:endParaRPr lang="en-US" i="1" dirty="0" smtClean="0"/>
          </a:p>
          <a:p>
            <a:pPr algn="ctr"/>
            <a:endParaRPr lang="en-US" i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304800"/>
            <a:ext cx="8229600" cy="106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Summed up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Algebraic Check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found the original number of apples in the bag to be 27. </a:t>
            </a:r>
          </a:p>
          <a:p>
            <a:pPr>
              <a:buNone/>
            </a:pPr>
            <a:r>
              <a:rPr lang="en-US" dirty="0" smtClean="0"/>
              <a:t>To check: (2/3)X = Y</a:t>
            </a:r>
          </a:p>
          <a:p>
            <a:pPr>
              <a:buNone/>
            </a:pPr>
            <a:r>
              <a:rPr lang="en-US" dirty="0" smtClean="0"/>
              <a:t>                   (2/3)(27) = 18 = Y</a:t>
            </a:r>
          </a:p>
          <a:p>
            <a:pPr>
              <a:buNone/>
            </a:pPr>
            <a:r>
              <a:rPr lang="en-US" dirty="0" smtClean="0"/>
              <a:t>                    </a:t>
            </a:r>
          </a:p>
          <a:p>
            <a:pPr>
              <a:buNone/>
            </a:pPr>
            <a:r>
              <a:rPr lang="en-US" dirty="0" smtClean="0"/>
              <a:t>                  (2/3)Y = Z</a:t>
            </a:r>
          </a:p>
          <a:p>
            <a:pPr>
              <a:buNone/>
            </a:pPr>
            <a:r>
              <a:rPr lang="en-US" dirty="0" smtClean="0"/>
              <a:t>                  (2/3)(18) = 12 = Z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(2/3)Z – 8 = 0</a:t>
            </a:r>
          </a:p>
          <a:p>
            <a:pPr>
              <a:buNone/>
            </a:pPr>
            <a:r>
              <a:rPr lang="en-US" dirty="0" smtClean="0"/>
              <a:t>                   (2/3) (12) – 8 = 0</a:t>
            </a:r>
          </a:p>
          <a:p>
            <a:pPr>
              <a:buNone/>
            </a:pPr>
            <a:r>
              <a:rPr lang="en-US" dirty="0" smtClean="0"/>
              <a:t>                                     0 =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914400"/>
            <a:ext cx="8229600" cy="106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Check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3622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27/3 = 9,  the 1</a:t>
            </a:r>
            <a:r>
              <a:rPr lang="en-US" baseline="30000" dirty="0" smtClean="0"/>
              <a:t>st</a:t>
            </a:r>
            <a:r>
              <a:rPr lang="en-US" dirty="0" smtClean="0"/>
              <a:t> person ate 9</a:t>
            </a:r>
          </a:p>
          <a:p>
            <a:r>
              <a:rPr lang="en-US" dirty="0" smtClean="0"/>
              <a:t>27- 9= 18,  after the 1</a:t>
            </a:r>
            <a:r>
              <a:rPr lang="en-US" baseline="30000" dirty="0" smtClean="0"/>
              <a:t>st</a:t>
            </a:r>
            <a:r>
              <a:rPr lang="en-US" dirty="0" smtClean="0"/>
              <a:t> person ate 9, there are 18 apples left in the bag.</a:t>
            </a:r>
          </a:p>
          <a:p>
            <a:endParaRPr lang="en-US" dirty="0" smtClean="0"/>
          </a:p>
          <a:p>
            <a:r>
              <a:rPr lang="en-US" dirty="0" smtClean="0"/>
              <a:t>18/3= 6, the 2</a:t>
            </a:r>
            <a:r>
              <a:rPr lang="en-US" baseline="30000" dirty="0" smtClean="0"/>
              <a:t>nd</a:t>
            </a:r>
            <a:r>
              <a:rPr lang="en-US" dirty="0" smtClean="0"/>
              <a:t> person ate 6</a:t>
            </a:r>
          </a:p>
          <a:p>
            <a:r>
              <a:rPr lang="en-US" dirty="0" smtClean="0"/>
              <a:t>18-6= 12, after the 2</a:t>
            </a:r>
            <a:r>
              <a:rPr lang="en-US" baseline="30000" dirty="0" smtClean="0"/>
              <a:t>nd</a:t>
            </a:r>
            <a:r>
              <a:rPr lang="en-US" dirty="0" smtClean="0"/>
              <a:t> person ate 6, there are 12 apples left in the bag.</a:t>
            </a:r>
          </a:p>
          <a:p>
            <a:endParaRPr lang="en-US" dirty="0" smtClean="0"/>
          </a:p>
          <a:p>
            <a:r>
              <a:rPr lang="en-US" dirty="0" smtClean="0"/>
              <a:t>12/3=4, the 3</a:t>
            </a:r>
            <a:r>
              <a:rPr lang="en-US" baseline="30000" dirty="0" smtClean="0"/>
              <a:t>rd</a:t>
            </a:r>
            <a:r>
              <a:rPr lang="en-US" dirty="0" smtClean="0"/>
              <a:t> person ate 4</a:t>
            </a:r>
          </a:p>
          <a:p>
            <a:r>
              <a:rPr lang="en-US" dirty="0" smtClean="0"/>
              <a:t>12-4= 8, after the 3</a:t>
            </a:r>
            <a:r>
              <a:rPr lang="en-US" baseline="30000" dirty="0" smtClean="0"/>
              <a:t>rd</a:t>
            </a:r>
            <a:r>
              <a:rPr lang="en-US" dirty="0" smtClean="0"/>
              <a:t> person ate 4, there are 8 apples left in the bag.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6096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Visual Check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867400"/>
            <a:ext cx="762000" cy="801511"/>
          </a:xfrm>
          <a:prstGeom prst="rect">
            <a:avLst/>
          </a:prstGeom>
          <a:noFill/>
        </p:spPr>
      </p:pic>
      <p:pic>
        <p:nvPicPr>
          <p:cNvPr id="6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867400"/>
            <a:ext cx="762000" cy="801511"/>
          </a:xfrm>
          <a:prstGeom prst="rect">
            <a:avLst/>
          </a:prstGeom>
          <a:noFill/>
        </p:spPr>
      </p:pic>
      <p:grpSp>
        <p:nvGrpSpPr>
          <p:cNvPr id="35" name="Group 34"/>
          <p:cNvGrpSpPr/>
          <p:nvPr/>
        </p:nvGrpSpPr>
        <p:grpSpPr>
          <a:xfrm>
            <a:off x="2362200" y="5029200"/>
            <a:ext cx="4495800" cy="953911"/>
            <a:chOff x="2362200" y="5029200"/>
            <a:chExt cx="4495800" cy="953911"/>
          </a:xfrm>
        </p:grpSpPr>
        <p:pic>
          <p:nvPicPr>
            <p:cNvPr id="4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62200" y="50292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7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1400" y="5181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8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0600" y="5181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9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0" y="5181600"/>
              <a:ext cx="762000" cy="801511"/>
            </a:xfrm>
            <a:prstGeom prst="rect">
              <a:avLst/>
            </a:prstGeom>
            <a:noFill/>
          </p:spPr>
        </p:pic>
      </p:grpSp>
      <p:pic>
        <p:nvPicPr>
          <p:cNvPr id="10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867400"/>
            <a:ext cx="762000" cy="801511"/>
          </a:xfrm>
          <a:prstGeom prst="rect">
            <a:avLst/>
          </a:prstGeom>
          <a:noFill/>
        </p:spPr>
      </p:pic>
      <p:pic>
        <p:nvPicPr>
          <p:cNvPr id="11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181600"/>
            <a:ext cx="762000" cy="801511"/>
          </a:xfrm>
          <a:prstGeom prst="rect">
            <a:avLst/>
          </a:prstGeom>
          <a:noFill/>
        </p:spPr>
      </p:pic>
      <p:pic>
        <p:nvPicPr>
          <p:cNvPr id="15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762000" cy="801511"/>
          </a:xfrm>
          <a:prstGeom prst="rect">
            <a:avLst/>
          </a:prstGeom>
          <a:noFill/>
        </p:spPr>
      </p:pic>
      <p:pic>
        <p:nvPicPr>
          <p:cNvPr id="18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791200"/>
            <a:ext cx="762000" cy="801511"/>
          </a:xfrm>
          <a:prstGeom prst="rect">
            <a:avLst/>
          </a:prstGeom>
          <a:noFill/>
        </p:spPr>
      </p:pic>
      <p:pic>
        <p:nvPicPr>
          <p:cNvPr id="21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5943600"/>
            <a:ext cx="762000" cy="801511"/>
          </a:xfrm>
          <a:prstGeom prst="rect">
            <a:avLst/>
          </a:prstGeom>
          <a:noFill/>
        </p:spPr>
      </p:pic>
      <p:grpSp>
        <p:nvGrpSpPr>
          <p:cNvPr id="34" name="Group 33"/>
          <p:cNvGrpSpPr/>
          <p:nvPr/>
        </p:nvGrpSpPr>
        <p:grpSpPr>
          <a:xfrm>
            <a:off x="1219200" y="4267200"/>
            <a:ext cx="6248400" cy="1487311"/>
            <a:chOff x="1219200" y="4267200"/>
            <a:chExt cx="6248400" cy="1487311"/>
          </a:xfrm>
        </p:grpSpPr>
        <p:pic>
          <p:nvPicPr>
            <p:cNvPr id="13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9200" y="49530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16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05600" y="4419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17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10200" y="4419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19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14800" y="43434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0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5600" y="4419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2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4267200"/>
              <a:ext cx="762000" cy="801511"/>
            </a:xfrm>
            <a:prstGeom prst="rect">
              <a:avLst/>
            </a:prstGeom>
            <a:noFill/>
          </p:spPr>
        </p:pic>
      </p:grpSp>
      <p:pic>
        <p:nvPicPr>
          <p:cNvPr id="28" name="Picture 2" descr="http://www.clker.com/cliparts/3/7/5/6/11949861182029597463an_appl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867400"/>
            <a:ext cx="762000" cy="801511"/>
          </a:xfrm>
          <a:prstGeom prst="rect">
            <a:avLst/>
          </a:prstGeom>
          <a:noFill/>
        </p:spPr>
      </p:pic>
      <p:grpSp>
        <p:nvGrpSpPr>
          <p:cNvPr id="33" name="Group 32"/>
          <p:cNvGrpSpPr/>
          <p:nvPr/>
        </p:nvGrpSpPr>
        <p:grpSpPr>
          <a:xfrm>
            <a:off x="2438400" y="2057400"/>
            <a:ext cx="4267200" cy="2554111"/>
            <a:chOff x="2438400" y="2057400"/>
            <a:chExt cx="4267200" cy="2554111"/>
          </a:xfrm>
        </p:grpSpPr>
        <p:pic>
          <p:nvPicPr>
            <p:cNvPr id="3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133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12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57800" y="29718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3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38400" y="35814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4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9000" y="3657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5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8200" y="3657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27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43600" y="38100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30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5600" y="2895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31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62400" y="2895600"/>
              <a:ext cx="762000" cy="801511"/>
            </a:xfrm>
            <a:prstGeom prst="rect">
              <a:avLst/>
            </a:prstGeom>
            <a:noFill/>
          </p:spPr>
        </p:pic>
        <p:pic>
          <p:nvPicPr>
            <p:cNvPr id="32" name="Picture 2" descr="http://www.clker.com/cliparts/3/7/5/6/11949861182029597463an_apple_01.svg.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52800" y="2057400"/>
              <a:ext cx="762000" cy="801511"/>
            </a:xfrm>
            <a:prstGeom prst="rect">
              <a:avLst/>
            </a:prstGeom>
            <a:noFill/>
          </p:spPr>
        </p:pic>
      </p:grpSp>
      <p:sp>
        <p:nvSpPr>
          <p:cNvPr id="36" name="TextBox 35"/>
          <p:cNvSpPr txBox="1"/>
          <p:nvPr/>
        </p:nvSpPr>
        <p:spPr>
          <a:xfrm>
            <a:off x="2667000" y="4495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8 apples left in the bag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200</TotalTime>
  <Words>599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Problem-Solving Activity</vt:lpstr>
      <vt:lpstr>Apple Problem</vt:lpstr>
      <vt:lpstr>Hints</vt:lpstr>
      <vt:lpstr>Solution</vt:lpstr>
      <vt:lpstr>Solution (continued)</vt:lpstr>
      <vt:lpstr>Slide 6</vt:lpstr>
      <vt:lpstr>Algebraic Check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Problem-Solving Activity</dc:title>
  <dc:creator>Mount Saint Mary College</dc:creator>
  <cp:lastModifiedBy>Owner</cp:lastModifiedBy>
  <cp:revision>26</cp:revision>
  <dcterms:created xsi:type="dcterms:W3CDTF">2012-03-22T16:18:07Z</dcterms:created>
  <dcterms:modified xsi:type="dcterms:W3CDTF">2012-05-08T22:31:14Z</dcterms:modified>
</cp:coreProperties>
</file>